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media/image1.png" ContentType="image/png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de-DE" sz="4400" spc="-1" strike="noStrike">
                <a:solidFill>
                  <a:srgbClr val="000000"/>
                </a:solidFill>
                <a:latin typeface="Calibri"/>
              </a:rPr>
              <a:t>Titelmasterformat durch Klicken bearbeiten</a:t>
            </a:r>
            <a:endParaRPr b="0" lang="de-DE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fld id="{6599CAD1-0063-4D13-86C9-D7132061ED71}" type="datetime">
              <a:rPr b="0" lang="de-DE" sz="1200" spc="-1" strike="noStrike">
                <a:solidFill>
                  <a:srgbClr val="8b8b8b"/>
                </a:solidFill>
                <a:latin typeface="Calibri"/>
              </a:rPr>
              <a:t>04.05.18</a:t>
            </a:fld>
            <a:endParaRPr b="0" lang="de-DE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 b="0" lang="de-DE" sz="2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5D54FB7D-6047-49F8-BAA8-88F0B53AE9BE}" type="slidenum">
              <a:rPr b="0" lang="de-DE" sz="1200" spc="-1" strike="noStrike">
                <a:solidFill>
                  <a:srgbClr val="8b8b8b"/>
                </a:solidFill>
                <a:latin typeface="Calibri"/>
              </a:rPr>
              <a:t>&lt;Foliennummer&gt;</a:t>
            </a:fld>
            <a:endParaRPr b="0" lang="de-DE" sz="12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pc="-1" strike="noStrike">
                <a:solidFill>
                  <a:srgbClr val="000000"/>
                </a:solidFill>
                <a:latin typeface="Calibri"/>
              </a:rPr>
              <a:t>Format des Gliederungstextes durch Klicken bearbeiten</a:t>
            </a:r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400" spc="-1" strike="noStrike">
                <a:solidFill>
                  <a:srgbClr val="000000"/>
                </a:solidFill>
                <a:latin typeface="Calibri"/>
              </a:rPr>
              <a:t>Zweite Gliederungsebene</a:t>
            </a:r>
            <a:endParaRPr b="0" lang="de-DE" sz="24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</a:rPr>
              <a:t>Dritte Gliederungsebene</a:t>
            </a:r>
            <a:endParaRPr b="0" lang="de-DE" sz="20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</a:rPr>
              <a:t>Vierte Gliederungsebene</a:t>
            </a:r>
            <a:endParaRPr b="0" lang="de-DE" sz="20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</a:rPr>
              <a:t>Fünfte Gliederungsebene</a:t>
            </a:r>
            <a:endParaRPr b="0" lang="de-DE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</a:rPr>
              <a:t>Sechste Gliederungsebene</a:t>
            </a:r>
            <a:endParaRPr b="0" lang="de-DE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</a:rPr>
              <a:t>Siebte Gliederungsebene</a:t>
            </a:r>
            <a:endParaRPr b="0" lang="de-DE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fld id="{685D2218-F07E-4472-9B17-5BFD5CD535FB}" type="datetime">
              <a:rPr b="0" lang="de-DE" sz="1200" spc="-1" strike="noStrike">
                <a:solidFill>
                  <a:srgbClr val="8b8b8b"/>
                </a:solidFill>
                <a:latin typeface="Calibri"/>
              </a:rPr>
              <a:t>04.05.18</a:t>
            </a:fld>
            <a:endParaRPr b="0" lang="de-DE" sz="1200" spc="-1" strike="noStrike"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 b="0" lang="de-DE" sz="2400" spc="-1" strike="noStrike"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BCB8D92D-B73F-4590-BFE4-8D2A009CED8B}" type="slidenum">
              <a:rPr b="0" lang="de-DE" sz="1200" spc="-1" strike="noStrike">
                <a:solidFill>
                  <a:srgbClr val="8b8b8b"/>
                </a:solidFill>
                <a:latin typeface="Calibri"/>
              </a:rPr>
              <a:t>1</a:t>
            </a:fld>
            <a:endParaRPr b="0" lang="de-DE" sz="12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Format des Titeltextes durch Klicken bearbeiten</a:t>
            </a:r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pc="-1" strike="noStrike">
                <a:solidFill>
                  <a:srgbClr val="000000"/>
                </a:solidFill>
                <a:latin typeface="Calibri"/>
              </a:rPr>
              <a:t>Format des Gliederungstextes durch Klicken bearbeiten</a:t>
            </a:r>
            <a:endParaRPr b="0" lang="de-DE" sz="32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400" spc="-1" strike="noStrike">
                <a:solidFill>
                  <a:srgbClr val="000000"/>
                </a:solidFill>
                <a:latin typeface="Calibri"/>
              </a:rPr>
              <a:t>Zweite Gliederungsebene</a:t>
            </a:r>
            <a:endParaRPr b="0" lang="de-DE" sz="24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</a:rPr>
              <a:t>Dritte Gliederungsebene</a:t>
            </a:r>
            <a:endParaRPr b="0" lang="de-DE" sz="20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</a:rPr>
              <a:t>Vierte Gliederungsebene</a:t>
            </a:r>
            <a:endParaRPr b="0" lang="de-DE" sz="20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</a:rPr>
              <a:t>Fünfte Gliederungsebene</a:t>
            </a:r>
            <a:endParaRPr b="0" lang="de-DE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</a:rPr>
              <a:t>Sechste Gliederungsebene</a:t>
            </a:r>
            <a:endParaRPr b="0" lang="de-DE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</a:rPr>
              <a:t>Siebte Gliederungsebene</a:t>
            </a:r>
            <a:endParaRPr b="0" lang="de-DE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de-DE" sz="4400" spc="-1" strike="noStrike">
                <a:solidFill>
                  <a:srgbClr val="000000"/>
                </a:solidFill>
                <a:latin typeface="Calibri"/>
              </a:rPr>
              <a:t>Farbcodierung für Pixel</a:t>
            </a:r>
            <a:endParaRPr b="0" lang="de-DE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TextShape 2"/>
          <p:cNvSpPr txBox="1"/>
          <p:nvPr/>
        </p:nvSpPr>
        <p:spPr>
          <a:xfrm>
            <a:off x="1371600" y="3886200"/>
            <a:ext cx="6400440" cy="17521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algn="ctr">
              <a:lnSpc>
                <a:spcPct val="100000"/>
              </a:lnSpc>
              <a:spcBef>
                <a:spcPts val="641"/>
              </a:spcBef>
            </a:pPr>
            <a:r>
              <a:rPr b="0" lang="de-DE" sz="3200" spc="-1" strike="noStrike">
                <a:solidFill>
                  <a:srgbClr val="8b8b8b"/>
                </a:solidFill>
                <a:latin typeface="Calibri"/>
              </a:rPr>
              <a:t>Farbsystem und Farbmischung bei digitalen Bildern</a:t>
            </a:r>
            <a:endParaRPr b="0" lang="de-DE" sz="3200" spc="-1" strike="noStrike"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ustomShape 1"/>
          <p:cNvSpPr/>
          <p:nvPr/>
        </p:nvSpPr>
        <p:spPr>
          <a:xfrm>
            <a:off x="978840" y="764640"/>
            <a:ext cx="117936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Bildaufbau</a:t>
            </a:r>
            <a:endParaRPr b="0" lang="de-DE" sz="1800" spc="-1" strike="noStrike">
              <a:latin typeface="Arial"/>
            </a:endParaRPr>
          </a:p>
        </p:txBody>
      </p:sp>
      <p:sp>
        <p:nvSpPr>
          <p:cNvPr id="85" name="CustomShape 2"/>
          <p:cNvSpPr/>
          <p:nvPr/>
        </p:nvSpPr>
        <p:spPr>
          <a:xfrm>
            <a:off x="1161000" y="1772640"/>
            <a:ext cx="7758360" cy="2833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Ein digitales farbiges Foto oder eine Grafik besteht aus vielen Pixeln, die </a:t>
            </a:r>
            <a:br/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neben- und untereinander stehen und somit  das rechteckige Bild darstellen.</a:t>
            </a:r>
            <a:br/>
            <a:br/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Jedes Pixel kann nur eine Farbe haben. Es ist nicht möglich, dass in einem Pixel</a:t>
            </a:r>
            <a:br/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ein Farbverlauf oder unterschiedliche Töne der gleichen Farbe dargestellt werden.</a:t>
            </a:r>
            <a:br/>
            <a:br/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Bei Bildern mit vielen Pixeln sind einzelne Pixel  schwer erkennbar.</a:t>
            </a:r>
            <a:br/>
            <a:br/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Die Farbe eines Pixels setzt sich aus den Anteilen der drei Grundfarben des</a:t>
            </a:r>
            <a:br/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RGB-Systems zusammen. Die Grundfarben sind Rot Grün Blau.</a:t>
            </a:r>
            <a:endParaRPr b="0" lang="de-DE" sz="1800" spc="-1" strike="noStrike">
              <a:latin typeface="Arial"/>
            </a:endParaRPr>
          </a:p>
        </p:txBody>
      </p:sp>
      <p:sp>
        <p:nvSpPr>
          <p:cNvPr id="86" name="CustomShape 3"/>
          <p:cNvSpPr/>
          <p:nvPr/>
        </p:nvSpPr>
        <p:spPr>
          <a:xfrm>
            <a:off x="6804360" y="5071680"/>
            <a:ext cx="1058400" cy="1079640"/>
          </a:xfrm>
          <a:prstGeom prst="ellipse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7" name="CustomShape 4"/>
          <p:cNvSpPr/>
          <p:nvPr/>
        </p:nvSpPr>
        <p:spPr>
          <a:xfrm>
            <a:off x="4069080" y="5085360"/>
            <a:ext cx="1058400" cy="1079640"/>
          </a:xfrm>
          <a:prstGeom prst="ellipse">
            <a:avLst/>
          </a:prstGeom>
          <a:solidFill>
            <a:srgbClr val="00b05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8" name="CustomShape 5"/>
          <p:cNvSpPr/>
          <p:nvPr/>
        </p:nvSpPr>
        <p:spPr>
          <a:xfrm>
            <a:off x="1403640" y="5071680"/>
            <a:ext cx="1058400" cy="1079640"/>
          </a:xfrm>
          <a:prstGeom prst="ellipse">
            <a:avLst/>
          </a:prstGeom>
          <a:solidFill>
            <a:srgbClr val="ff000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CustomShape 1"/>
          <p:cNvSpPr/>
          <p:nvPr/>
        </p:nvSpPr>
        <p:spPr>
          <a:xfrm>
            <a:off x="978840" y="764640"/>
            <a:ext cx="117936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Bildaufbau</a:t>
            </a:r>
            <a:endParaRPr b="0" lang="de-DE" sz="1800" spc="-1" strike="noStrike">
              <a:latin typeface="Arial"/>
            </a:endParaRPr>
          </a:p>
        </p:txBody>
      </p:sp>
      <p:sp>
        <p:nvSpPr>
          <p:cNvPr id="90" name="CustomShape 2"/>
          <p:cNvSpPr/>
          <p:nvPr/>
        </p:nvSpPr>
        <p:spPr>
          <a:xfrm>
            <a:off x="1161000" y="1772640"/>
            <a:ext cx="728136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Befindet sich auf einem Bild ein weißes Pixel, dann  leuchten alle drei Grund-</a:t>
            </a:r>
            <a:br/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farben mit größter Intensität.</a:t>
            </a:r>
            <a:endParaRPr b="0" lang="de-DE" sz="1800" spc="-1" strike="noStrike">
              <a:latin typeface="Arial"/>
            </a:endParaRPr>
          </a:p>
        </p:txBody>
      </p:sp>
      <p:sp>
        <p:nvSpPr>
          <p:cNvPr id="91" name="CustomShape 3"/>
          <p:cNvSpPr/>
          <p:nvPr/>
        </p:nvSpPr>
        <p:spPr>
          <a:xfrm>
            <a:off x="6660360" y="2841480"/>
            <a:ext cx="1058400" cy="1079640"/>
          </a:xfrm>
          <a:prstGeom prst="ellipse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2" name="CustomShape 4"/>
          <p:cNvSpPr/>
          <p:nvPr/>
        </p:nvSpPr>
        <p:spPr>
          <a:xfrm>
            <a:off x="4068000" y="2841480"/>
            <a:ext cx="1058400" cy="1079640"/>
          </a:xfrm>
          <a:prstGeom prst="ellipse">
            <a:avLst/>
          </a:prstGeom>
          <a:solidFill>
            <a:srgbClr val="00b05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3" name="CustomShape 5"/>
          <p:cNvSpPr/>
          <p:nvPr/>
        </p:nvSpPr>
        <p:spPr>
          <a:xfrm>
            <a:off x="1187640" y="2812680"/>
            <a:ext cx="1058400" cy="1079640"/>
          </a:xfrm>
          <a:prstGeom prst="ellipse">
            <a:avLst/>
          </a:prstGeom>
          <a:solidFill>
            <a:srgbClr val="ff000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4" name="CustomShape 6"/>
          <p:cNvSpPr/>
          <p:nvPr/>
        </p:nvSpPr>
        <p:spPr>
          <a:xfrm>
            <a:off x="4068000" y="476640"/>
            <a:ext cx="1058400" cy="935640"/>
          </a:xfrm>
          <a:prstGeom prst="rect">
            <a:avLst/>
          </a:prstGeom>
          <a:solidFill>
            <a:schemeClr val="bg1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5" name="Line 7"/>
          <p:cNvSpPr/>
          <p:nvPr/>
        </p:nvSpPr>
        <p:spPr>
          <a:xfrm flipV="1">
            <a:off x="1716840" y="944640"/>
            <a:ext cx="2638800" cy="183600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6" name="Line 8"/>
          <p:cNvSpPr/>
          <p:nvPr/>
        </p:nvSpPr>
        <p:spPr>
          <a:xfrm flipV="1">
            <a:off x="2091240" y="1134000"/>
            <a:ext cx="2480760" cy="260064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7" name="Line 9"/>
          <p:cNvSpPr/>
          <p:nvPr/>
        </p:nvSpPr>
        <p:spPr>
          <a:xfrm flipV="1">
            <a:off x="4067640" y="1072080"/>
            <a:ext cx="288000" cy="230940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8" name="Line 10"/>
          <p:cNvSpPr/>
          <p:nvPr/>
        </p:nvSpPr>
        <p:spPr>
          <a:xfrm flipH="1" flipV="1">
            <a:off x="4801680" y="1072080"/>
            <a:ext cx="325080" cy="230940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9" name="Line 11"/>
          <p:cNvSpPr/>
          <p:nvPr/>
        </p:nvSpPr>
        <p:spPr>
          <a:xfrm flipH="1" flipV="1">
            <a:off x="4597200" y="1134000"/>
            <a:ext cx="2062800" cy="258300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0" name="Line 12"/>
          <p:cNvSpPr/>
          <p:nvPr/>
        </p:nvSpPr>
        <p:spPr>
          <a:xfrm flipH="1" flipV="1">
            <a:off x="4801680" y="949320"/>
            <a:ext cx="2917440" cy="219132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1" name="CustomShape 13"/>
          <p:cNvSpPr/>
          <p:nvPr/>
        </p:nvSpPr>
        <p:spPr>
          <a:xfrm>
            <a:off x="4068000" y="5661360"/>
            <a:ext cx="1058400" cy="935640"/>
          </a:xfrm>
          <a:prstGeom prst="rect">
            <a:avLst/>
          </a:prstGeom>
          <a:solidFill>
            <a:schemeClr val="tx1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2" name="CustomShape 14"/>
          <p:cNvSpPr/>
          <p:nvPr/>
        </p:nvSpPr>
        <p:spPr>
          <a:xfrm>
            <a:off x="1187640" y="4437000"/>
            <a:ext cx="1058400" cy="1079640"/>
          </a:xfrm>
          <a:prstGeom prst="ellipse">
            <a:avLst/>
          </a:prstGeom>
          <a:solidFill>
            <a:schemeClr val="tx1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3" name="CustomShape 15"/>
          <p:cNvSpPr/>
          <p:nvPr/>
        </p:nvSpPr>
        <p:spPr>
          <a:xfrm>
            <a:off x="4042440" y="4429800"/>
            <a:ext cx="1058400" cy="1079640"/>
          </a:xfrm>
          <a:prstGeom prst="ellipse">
            <a:avLst/>
          </a:prstGeom>
          <a:solidFill>
            <a:schemeClr val="tx1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4" name="CustomShape 16"/>
          <p:cNvSpPr/>
          <p:nvPr/>
        </p:nvSpPr>
        <p:spPr>
          <a:xfrm>
            <a:off x="6676200" y="4516200"/>
            <a:ext cx="1058400" cy="1079640"/>
          </a:xfrm>
          <a:prstGeom prst="ellipse">
            <a:avLst/>
          </a:prstGeom>
          <a:solidFill>
            <a:schemeClr val="tx1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5" name="CustomShape 17"/>
          <p:cNvSpPr/>
          <p:nvPr/>
        </p:nvSpPr>
        <p:spPr>
          <a:xfrm>
            <a:off x="1189800" y="4060440"/>
            <a:ext cx="606672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Bei einem schwarzen Pixel leuchtet keine der drei Grundfarben:</a:t>
            </a:r>
            <a:endParaRPr b="0" lang="de-DE" sz="1800" spc="-1" strike="noStrike">
              <a:latin typeface="Arial"/>
            </a:endParaRPr>
          </a:p>
        </p:txBody>
      </p:sp>
      <p:sp>
        <p:nvSpPr>
          <p:cNvPr id="106" name="Line 18"/>
          <p:cNvSpPr/>
          <p:nvPr/>
        </p:nvSpPr>
        <p:spPr>
          <a:xfrm>
            <a:off x="2246400" y="4977000"/>
            <a:ext cx="1796040" cy="82800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7" name="Line 19"/>
          <p:cNvSpPr/>
          <p:nvPr/>
        </p:nvSpPr>
        <p:spPr>
          <a:xfrm>
            <a:off x="4571640" y="5509440"/>
            <a:ext cx="25560" cy="15156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8" name="Line 20"/>
          <p:cNvSpPr/>
          <p:nvPr/>
        </p:nvSpPr>
        <p:spPr>
          <a:xfrm flipH="1">
            <a:off x="5126760" y="5056200"/>
            <a:ext cx="1549080" cy="74880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CustomShape 1"/>
          <p:cNvSpPr/>
          <p:nvPr/>
        </p:nvSpPr>
        <p:spPr>
          <a:xfrm>
            <a:off x="979920" y="764640"/>
            <a:ext cx="146592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Farbintensität</a:t>
            </a:r>
            <a:endParaRPr b="0" lang="de-DE" sz="1800" spc="-1" strike="noStrike">
              <a:latin typeface="Arial"/>
            </a:endParaRPr>
          </a:p>
        </p:txBody>
      </p:sp>
      <p:sp>
        <p:nvSpPr>
          <p:cNvPr id="110" name="CustomShape 2"/>
          <p:cNvSpPr/>
          <p:nvPr/>
        </p:nvSpPr>
        <p:spPr>
          <a:xfrm>
            <a:off x="1116000" y="1772640"/>
            <a:ext cx="7929000" cy="3382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Jede der drei Farben kann mit unterschiedlicher Intensität leuchten, von einem</a:t>
            </a:r>
            <a:br/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ganz intensiven Leuchten immer dunkler werdend bis schließlich zum schwarz.</a:t>
            </a:r>
            <a:br/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Da jede Farbe gewöhnlich mit einem Byte (8 Bits) gespeichert wird, gibt es 256</a:t>
            </a:r>
            <a:br/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Stufen der Intensität, mit der eine Farbe leuchten kann. </a:t>
            </a:r>
            <a:br/>
            <a:br/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Nimmt man die drei Farben zusammen, spricht man von einer Farbtiefe von 24 Bits.</a:t>
            </a:r>
            <a:br/>
            <a:br/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Würde man die Bits jede Farbe mit den binären Zahlen 0 und 1 notieren, so </a:t>
            </a:r>
            <a:br/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müsste man für ein weißes Pixel eine Kette von 24 Einsen schreiben </a:t>
            </a:r>
            <a:br/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(für ein schwarzes 24 mal die 0 , für ein rotes 8 mal die Eins und 16 mal die 0).</a:t>
            </a:r>
            <a:br/>
            <a:br/>
            <a:endParaRPr b="0" lang="de-DE" sz="1800" spc="-1" strike="noStrike">
              <a:latin typeface="Arial"/>
            </a:endParaRPr>
          </a:p>
        </p:txBody>
      </p:sp>
      <p:sp>
        <p:nvSpPr>
          <p:cNvPr id="111" name="CustomShape 3"/>
          <p:cNvSpPr/>
          <p:nvPr/>
        </p:nvSpPr>
        <p:spPr>
          <a:xfrm>
            <a:off x="6631560" y="5266080"/>
            <a:ext cx="1058400" cy="1079640"/>
          </a:xfrm>
          <a:prstGeom prst="ellipse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2" name="CustomShape 4"/>
          <p:cNvSpPr/>
          <p:nvPr/>
        </p:nvSpPr>
        <p:spPr>
          <a:xfrm>
            <a:off x="4042440" y="5290560"/>
            <a:ext cx="1058400" cy="1079640"/>
          </a:xfrm>
          <a:prstGeom prst="ellipse">
            <a:avLst/>
          </a:prstGeom>
          <a:solidFill>
            <a:srgbClr val="00b05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3" name="CustomShape 5"/>
          <p:cNvSpPr/>
          <p:nvPr/>
        </p:nvSpPr>
        <p:spPr>
          <a:xfrm>
            <a:off x="1713240" y="5285880"/>
            <a:ext cx="1058400" cy="1079640"/>
          </a:xfrm>
          <a:prstGeom prst="ellipse">
            <a:avLst/>
          </a:prstGeom>
          <a:solidFill>
            <a:srgbClr val="ff000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4" name="CustomShape 6"/>
          <p:cNvSpPr/>
          <p:nvPr/>
        </p:nvSpPr>
        <p:spPr>
          <a:xfrm>
            <a:off x="4068000" y="476640"/>
            <a:ext cx="1058400" cy="935640"/>
          </a:xfrm>
          <a:prstGeom prst="rect">
            <a:avLst/>
          </a:prstGeom>
          <a:solidFill>
            <a:schemeClr val="bg1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5" name="CustomShape 7"/>
          <p:cNvSpPr/>
          <p:nvPr/>
        </p:nvSpPr>
        <p:spPr>
          <a:xfrm>
            <a:off x="1700280" y="4860000"/>
            <a:ext cx="110772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11111111</a:t>
            </a:r>
            <a:endParaRPr b="0" lang="de-DE" sz="1800" spc="-1" strike="noStrike">
              <a:latin typeface="Arial"/>
            </a:endParaRPr>
          </a:p>
        </p:txBody>
      </p:sp>
      <p:sp>
        <p:nvSpPr>
          <p:cNvPr id="116" name="CustomShape 8"/>
          <p:cNvSpPr/>
          <p:nvPr/>
        </p:nvSpPr>
        <p:spPr>
          <a:xfrm>
            <a:off x="3986640" y="4864680"/>
            <a:ext cx="110772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11111111</a:t>
            </a:r>
            <a:endParaRPr b="0" lang="de-DE" sz="1800" spc="-1" strike="noStrike">
              <a:latin typeface="Arial"/>
            </a:endParaRPr>
          </a:p>
        </p:txBody>
      </p:sp>
      <p:sp>
        <p:nvSpPr>
          <p:cNvPr id="117" name="CustomShape 9"/>
          <p:cNvSpPr/>
          <p:nvPr/>
        </p:nvSpPr>
        <p:spPr>
          <a:xfrm>
            <a:off x="6575760" y="4838040"/>
            <a:ext cx="110772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11111111</a:t>
            </a:r>
            <a:endParaRPr b="0" lang="de-DE" sz="1800" spc="-1" strike="noStrike">
              <a:latin typeface="Arial"/>
            </a:endParaRPr>
          </a:p>
        </p:txBody>
      </p:sp>
      <p:sp>
        <p:nvSpPr>
          <p:cNvPr id="118" name="CustomShape 10"/>
          <p:cNvSpPr/>
          <p:nvPr/>
        </p:nvSpPr>
        <p:spPr>
          <a:xfrm>
            <a:off x="1598400" y="6370560"/>
            <a:ext cx="137880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Dezimal: 255</a:t>
            </a:r>
            <a:endParaRPr b="0" lang="de-DE" sz="1800" spc="-1" strike="noStrike">
              <a:latin typeface="Arial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CustomShape 1"/>
          <p:cNvSpPr/>
          <p:nvPr/>
        </p:nvSpPr>
        <p:spPr>
          <a:xfrm>
            <a:off x="979560" y="764640"/>
            <a:ext cx="134244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Mischfarben</a:t>
            </a:r>
            <a:endParaRPr b="0" lang="de-DE" sz="1800" spc="-1" strike="noStrike">
              <a:latin typeface="Arial"/>
            </a:endParaRPr>
          </a:p>
        </p:txBody>
      </p:sp>
      <p:sp>
        <p:nvSpPr>
          <p:cNvPr id="120" name="CustomShape 2"/>
          <p:cNvSpPr/>
          <p:nvPr/>
        </p:nvSpPr>
        <p:spPr>
          <a:xfrm>
            <a:off x="1161360" y="1772640"/>
            <a:ext cx="7653240" cy="1461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Aus den drei Grundfarben werden jetzt alle anderen gemischt. Gelb ist </a:t>
            </a:r>
            <a:br/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hier eine Mischfarbe aus rot und grün. Das ist schwer vorstellbar, da unser </a:t>
            </a:r>
            <a:br/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gewohntes Farbsehen, das durch Reflexion von Lichtanteilen entsteht, gelb</a:t>
            </a:r>
            <a:br/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als Grundfarbe kennt. Wird der Grün-Anteil geringer, entsteht bei intensivem Rot</a:t>
            </a:r>
            <a:br/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und fehlendem Blau ein Orange.</a:t>
            </a:r>
            <a:endParaRPr b="0" lang="de-DE" sz="1800" spc="-1" strike="noStrike">
              <a:latin typeface="Arial"/>
            </a:endParaRPr>
          </a:p>
        </p:txBody>
      </p:sp>
      <p:sp>
        <p:nvSpPr>
          <p:cNvPr id="121" name="CustomShape 3"/>
          <p:cNvSpPr/>
          <p:nvPr/>
        </p:nvSpPr>
        <p:spPr>
          <a:xfrm>
            <a:off x="6631560" y="5266080"/>
            <a:ext cx="1058400" cy="1079640"/>
          </a:xfrm>
          <a:prstGeom prst="ellipse">
            <a:avLst/>
          </a:prstGeom>
          <a:solidFill>
            <a:schemeClr val="tx1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2" name="CustomShape 4"/>
          <p:cNvSpPr/>
          <p:nvPr/>
        </p:nvSpPr>
        <p:spPr>
          <a:xfrm>
            <a:off x="4042440" y="5290560"/>
            <a:ext cx="1058400" cy="1079640"/>
          </a:xfrm>
          <a:prstGeom prst="ellipse">
            <a:avLst/>
          </a:prstGeom>
          <a:solidFill>
            <a:srgbClr val="00b05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3" name="CustomShape 5"/>
          <p:cNvSpPr/>
          <p:nvPr/>
        </p:nvSpPr>
        <p:spPr>
          <a:xfrm>
            <a:off x="1713240" y="5285880"/>
            <a:ext cx="1058400" cy="1079640"/>
          </a:xfrm>
          <a:prstGeom prst="ellipse">
            <a:avLst/>
          </a:prstGeom>
          <a:solidFill>
            <a:srgbClr val="ff000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4" name="CustomShape 6"/>
          <p:cNvSpPr/>
          <p:nvPr/>
        </p:nvSpPr>
        <p:spPr>
          <a:xfrm>
            <a:off x="4068000" y="476640"/>
            <a:ext cx="1058400" cy="935640"/>
          </a:xfrm>
          <a:prstGeom prst="rect">
            <a:avLst/>
          </a:prstGeom>
          <a:solidFill>
            <a:srgbClr val="ffff0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5" name="CustomShape 7"/>
          <p:cNvSpPr/>
          <p:nvPr/>
        </p:nvSpPr>
        <p:spPr>
          <a:xfrm>
            <a:off x="1700280" y="4860000"/>
            <a:ext cx="110772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11111111</a:t>
            </a:r>
            <a:endParaRPr b="0" lang="de-DE" sz="1800" spc="-1" strike="noStrike">
              <a:latin typeface="Arial"/>
            </a:endParaRPr>
          </a:p>
        </p:txBody>
      </p:sp>
      <p:sp>
        <p:nvSpPr>
          <p:cNvPr id="126" name="CustomShape 8"/>
          <p:cNvSpPr/>
          <p:nvPr/>
        </p:nvSpPr>
        <p:spPr>
          <a:xfrm>
            <a:off x="3986640" y="4864680"/>
            <a:ext cx="110772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11111111</a:t>
            </a:r>
            <a:endParaRPr b="0" lang="de-DE" sz="1800" spc="-1" strike="noStrike">
              <a:latin typeface="Arial"/>
            </a:endParaRPr>
          </a:p>
        </p:txBody>
      </p:sp>
      <p:sp>
        <p:nvSpPr>
          <p:cNvPr id="127" name="CustomShape 9"/>
          <p:cNvSpPr/>
          <p:nvPr/>
        </p:nvSpPr>
        <p:spPr>
          <a:xfrm>
            <a:off x="6575760" y="4838040"/>
            <a:ext cx="110772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00000000</a:t>
            </a:r>
            <a:endParaRPr b="0" lang="de-DE" sz="1800" spc="-1" strike="noStrike">
              <a:latin typeface="Arial"/>
            </a:endParaRPr>
          </a:p>
        </p:txBody>
      </p:sp>
      <p:sp>
        <p:nvSpPr>
          <p:cNvPr id="128" name="CustomShape 10"/>
          <p:cNvSpPr/>
          <p:nvPr/>
        </p:nvSpPr>
        <p:spPr>
          <a:xfrm>
            <a:off x="1598400" y="6370560"/>
            <a:ext cx="137880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Dezimal: 255</a:t>
            </a:r>
            <a:endParaRPr b="0" lang="de-DE" sz="1800" spc="-1" strike="noStrike">
              <a:latin typeface="Arial"/>
            </a:endParaRPr>
          </a:p>
        </p:txBody>
      </p:sp>
      <p:sp>
        <p:nvSpPr>
          <p:cNvPr id="129" name="CustomShape 11"/>
          <p:cNvSpPr/>
          <p:nvPr/>
        </p:nvSpPr>
        <p:spPr>
          <a:xfrm>
            <a:off x="3851280" y="6372720"/>
            <a:ext cx="137880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Dezimal: 255</a:t>
            </a:r>
            <a:endParaRPr b="0" lang="de-DE" sz="1800" spc="-1" strike="noStrike">
              <a:latin typeface="Arial"/>
            </a:endParaRPr>
          </a:p>
        </p:txBody>
      </p:sp>
      <p:sp>
        <p:nvSpPr>
          <p:cNvPr id="130" name="CustomShape 12"/>
          <p:cNvSpPr/>
          <p:nvPr/>
        </p:nvSpPr>
        <p:spPr>
          <a:xfrm>
            <a:off x="6587280" y="6356160"/>
            <a:ext cx="114732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Dezimal: 0</a:t>
            </a:r>
            <a:endParaRPr b="0" lang="de-DE" sz="1800" spc="-1" strike="noStrike">
              <a:latin typeface="Arial"/>
            </a:endParaRPr>
          </a:p>
        </p:txBody>
      </p:sp>
      <p:sp>
        <p:nvSpPr>
          <p:cNvPr id="131" name="CustomShape 13"/>
          <p:cNvSpPr/>
          <p:nvPr/>
        </p:nvSpPr>
        <p:spPr>
          <a:xfrm>
            <a:off x="1264320" y="4077000"/>
            <a:ext cx="67320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Gelb:</a:t>
            </a:r>
            <a:endParaRPr b="0" lang="de-DE" sz="1800" spc="-1" strike="noStrike">
              <a:latin typeface="Arial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990720" y="764640"/>
            <a:ext cx="306756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Farben mit Hexadezimalzahlen </a:t>
            </a:r>
            <a:br/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codieren</a:t>
            </a:r>
            <a:endParaRPr b="0" lang="de-DE" sz="1800" spc="-1" strike="noStrike">
              <a:latin typeface="Arial"/>
            </a:endParaRPr>
          </a:p>
        </p:txBody>
      </p:sp>
      <p:sp>
        <p:nvSpPr>
          <p:cNvPr id="133" name="CustomShape 2"/>
          <p:cNvSpPr/>
          <p:nvPr/>
        </p:nvSpPr>
        <p:spPr>
          <a:xfrm>
            <a:off x="1161360" y="1772640"/>
            <a:ext cx="7062120" cy="2376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Lange Ketten von Nullen und Einsen sind unpraktisch und bei der Notation</a:t>
            </a:r>
            <a:br/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auch fehleranfällig. Man verwendet  zur Codierung von Farben </a:t>
            </a:r>
            <a:br/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Hexadezimalzahlen. Der Dezimalwert 255, also der höchste Wert, den</a:t>
            </a:r>
            <a:br/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eine Farbe bei 8 Bits haben kann, wird dann mit FF notiert. </a:t>
            </a:r>
            <a:br/>
            <a:br/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Hält man die  Reihenfolge der Farben ein, nämlich RGB, dann kann man </a:t>
            </a:r>
            <a:br/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Gelb so notieren:</a:t>
            </a:r>
            <a:br/>
            <a:r>
              <a:rPr b="1" lang="de-DE" sz="2400" spc="-1" strike="noStrike">
                <a:solidFill>
                  <a:srgbClr val="ff0000"/>
                </a:solidFill>
                <a:latin typeface="Calibri"/>
              </a:rPr>
              <a:t>FF</a:t>
            </a:r>
            <a:r>
              <a:rPr b="1" lang="de-DE" sz="2400" spc="-1" strike="noStrike">
                <a:solidFill>
                  <a:srgbClr val="00b050"/>
                </a:solidFill>
                <a:latin typeface="Calibri"/>
              </a:rPr>
              <a:t>FF</a:t>
            </a:r>
            <a:r>
              <a:rPr b="1" lang="de-DE" sz="2400" spc="-1" strike="noStrike">
                <a:solidFill>
                  <a:srgbClr val="558ed5"/>
                </a:solidFill>
                <a:latin typeface="Calibri"/>
              </a:rPr>
              <a:t>00</a:t>
            </a:r>
            <a:endParaRPr b="0" lang="de-DE" sz="2400" spc="-1" strike="noStrike">
              <a:latin typeface="Arial"/>
            </a:endParaRPr>
          </a:p>
        </p:txBody>
      </p:sp>
      <p:sp>
        <p:nvSpPr>
          <p:cNvPr id="134" name="CustomShape 3"/>
          <p:cNvSpPr/>
          <p:nvPr/>
        </p:nvSpPr>
        <p:spPr>
          <a:xfrm>
            <a:off x="6631560" y="5266080"/>
            <a:ext cx="1058400" cy="1079640"/>
          </a:xfrm>
          <a:prstGeom prst="ellipse">
            <a:avLst/>
          </a:prstGeom>
          <a:solidFill>
            <a:schemeClr val="tx1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5" name="CustomShape 4"/>
          <p:cNvSpPr/>
          <p:nvPr/>
        </p:nvSpPr>
        <p:spPr>
          <a:xfrm>
            <a:off x="4042440" y="5290560"/>
            <a:ext cx="1058400" cy="1079640"/>
          </a:xfrm>
          <a:prstGeom prst="ellipse">
            <a:avLst/>
          </a:prstGeom>
          <a:solidFill>
            <a:srgbClr val="00b05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6" name="CustomShape 5"/>
          <p:cNvSpPr/>
          <p:nvPr/>
        </p:nvSpPr>
        <p:spPr>
          <a:xfrm>
            <a:off x="1713240" y="5285880"/>
            <a:ext cx="1058400" cy="1079640"/>
          </a:xfrm>
          <a:prstGeom prst="ellipse">
            <a:avLst/>
          </a:prstGeom>
          <a:solidFill>
            <a:srgbClr val="ff000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7" name="CustomShape 6"/>
          <p:cNvSpPr/>
          <p:nvPr/>
        </p:nvSpPr>
        <p:spPr>
          <a:xfrm>
            <a:off x="4068000" y="476640"/>
            <a:ext cx="1058400" cy="935640"/>
          </a:xfrm>
          <a:prstGeom prst="rect">
            <a:avLst/>
          </a:prstGeom>
          <a:solidFill>
            <a:srgbClr val="ffff0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8" name="CustomShape 7"/>
          <p:cNvSpPr/>
          <p:nvPr/>
        </p:nvSpPr>
        <p:spPr>
          <a:xfrm>
            <a:off x="1700280" y="4860000"/>
            <a:ext cx="110772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11111111</a:t>
            </a:r>
            <a:endParaRPr b="0" lang="de-DE" sz="1800" spc="-1" strike="noStrike">
              <a:latin typeface="Arial"/>
            </a:endParaRPr>
          </a:p>
        </p:txBody>
      </p:sp>
      <p:sp>
        <p:nvSpPr>
          <p:cNvPr id="139" name="CustomShape 8"/>
          <p:cNvSpPr/>
          <p:nvPr/>
        </p:nvSpPr>
        <p:spPr>
          <a:xfrm>
            <a:off x="3986640" y="4864680"/>
            <a:ext cx="110772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11111111</a:t>
            </a:r>
            <a:endParaRPr b="0" lang="de-DE" sz="1800" spc="-1" strike="noStrike">
              <a:latin typeface="Arial"/>
            </a:endParaRPr>
          </a:p>
        </p:txBody>
      </p:sp>
      <p:sp>
        <p:nvSpPr>
          <p:cNvPr id="140" name="CustomShape 9"/>
          <p:cNvSpPr/>
          <p:nvPr/>
        </p:nvSpPr>
        <p:spPr>
          <a:xfrm>
            <a:off x="6575760" y="4838040"/>
            <a:ext cx="110772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00000000</a:t>
            </a:r>
            <a:endParaRPr b="0" lang="de-DE" sz="1800" spc="-1" strike="noStrike">
              <a:latin typeface="Arial"/>
            </a:endParaRPr>
          </a:p>
        </p:txBody>
      </p:sp>
      <p:sp>
        <p:nvSpPr>
          <p:cNvPr id="141" name="CustomShape 10"/>
          <p:cNvSpPr/>
          <p:nvPr/>
        </p:nvSpPr>
        <p:spPr>
          <a:xfrm>
            <a:off x="1598400" y="6370560"/>
            <a:ext cx="137880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Dezimal: 255</a:t>
            </a:r>
            <a:endParaRPr b="0" lang="de-DE" sz="1800" spc="-1" strike="noStrike">
              <a:latin typeface="Arial"/>
            </a:endParaRPr>
          </a:p>
        </p:txBody>
      </p:sp>
      <p:sp>
        <p:nvSpPr>
          <p:cNvPr id="142" name="CustomShape 11"/>
          <p:cNvSpPr/>
          <p:nvPr/>
        </p:nvSpPr>
        <p:spPr>
          <a:xfrm>
            <a:off x="3851280" y="6372720"/>
            <a:ext cx="137880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Dezimal: 255</a:t>
            </a:r>
            <a:endParaRPr b="0" lang="de-DE" sz="1800" spc="-1" strike="noStrike">
              <a:latin typeface="Arial"/>
            </a:endParaRPr>
          </a:p>
        </p:txBody>
      </p:sp>
      <p:sp>
        <p:nvSpPr>
          <p:cNvPr id="143" name="CustomShape 12"/>
          <p:cNvSpPr/>
          <p:nvPr/>
        </p:nvSpPr>
        <p:spPr>
          <a:xfrm>
            <a:off x="6587280" y="6356160"/>
            <a:ext cx="114732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Dezimal: 0</a:t>
            </a:r>
            <a:endParaRPr b="0" lang="de-DE" sz="1800" spc="-1" strike="noStrike">
              <a:latin typeface="Arial"/>
            </a:endParaRPr>
          </a:p>
        </p:txBody>
      </p:sp>
      <p:sp>
        <p:nvSpPr>
          <p:cNvPr id="144" name="CustomShape 13"/>
          <p:cNvSpPr/>
          <p:nvPr/>
        </p:nvSpPr>
        <p:spPr>
          <a:xfrm>
            <a:off x="1264320" y="4077000"/>
            <a:ext cx="67320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Gelb:</a:t>
            </a:r>
            <a:endParaRPr b="0" lang="de-DE" sz="1800" spc="-1" strike="noStrike">
              <a:latin typeface="Arial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ustomShape 1"/>
          <p:cNvSpPr/>
          <p:nvPr/>
        </p:nvSpPr>
        <p:spPr>
          <a:xfrm>
            <a:off x="978480" y="1052640"/>
            <a:ext cx="105732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Aufgabe :</a:t>
            </a:r>
            <a:endParaRPr b="0" lang="de-DE" sz="1800" spc="-1" strike="noStrike">
              <a:latin typeface="Arial"/>
            </a:endParaRPr>
          </a:p>
        </p:txBody>
      </p:sp>
      <p:sp>
        <p:nvSpPr>
          <p:cNvPr id="146" name="CustomShape 2"/>
          <p:cNvSpPr/>
          <p:nvPr/>
        </p:nvSpPr>
        <p:spPr>
          <a:xfrm>
            <a:off x="1155600" y="1556640"/>
            <a:ext cx="7503840" cy="2010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Öffnen Sie mit einem Grafikprogramm (z.B. GIMP) den Farbeditor und</a:t>
            </a:r>
            <a:br/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wählen Sie aus dem Spektrum mehrere Farben aus. Beobachten und notieren</a:t>
            </a:r>
            <a:br/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Sie die angezeigten Farbwerte  als Dezimal- und als Hexadezimalwerte.</a:t>
            </a:r>
            <a:br/>
            <a:br/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In GIMP öffnet man dazu die Vordergrundfarbe im Werkzeugkasten. Es</a:t>
            </a:r>
            <a:br/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erscheint das Kontextmenü „Vordergrundfarbe“. Hier lassen sich RGB-Werte als</a:t>
            </a:r>
            <a:br/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Dezimalzahl und in der HTML-Notierung als  Hex-Zahl ablesen.</a:t>
            </a:r>
            <a:endParaRPr b="0" lang="de-DE" sz="1800" spc="-1" strike="noStrike">
              <a:latin typeface="Arial"/>
            </a:endParaRPr>
          </a:p>
        </p:txBody>
      </p:sp>
      <p:pic>
        <p:nvPicPr>
          <p:cNvPr id="147" name="Grafik 3" descr=""/>
          <p:cNvPicPr/>
          <p:nvPr/>
        </p:nvPicPr>
        <p:blipFill>
          <a:blip r:embed="rId1"/>
          <a:stretch/>
        </p:blipFill>
        <p:spPr>
          <a:xfrm>
            <a:off x="1259640" y="3777480"/>
            <a:ext cx="2200320" cy="857160"/>
          </a:xfrm>
          <a:prstGeom prst="rect">
            <a:avLst/>
          </a:prstGeom>
          <a:ln>
            <a:noFill/>
          </a:ln>
        </p:spPr>
      </p:pic>
      <p:pic>
        <p:nvPicPr>
          <p:cNvPr id="148" name="Grafik 4" descr=""/>
          <p:cNvPicPr/>
          <p:nvPr/>
        </p:nvPicPr>
        <p:blipFill>
          <a:blip r:embed="rId2"/>
          <a:stretch/>
        </p:blipFill>
        <p:spPr>
          <a:xfrm>
            <a:off x="5350680" y="3759840"/>
            <a:ext cx="3096000" cy="2610000"/>
          </a:xfrm>
          <a:prstGeom prst="rect">
            <a:avLst/>
          </a:prstGeom>
          <a:ln>
            <a:noFill/>
          </a:ln>
        </p:spPr>
      </p:pic>
      <p:sp>
        <p:nvSpPr>
          <p:cNvPr id="149" name="CustomShape 3"/>
          <p:cNvSpPr/>
          <p:nvPr/>
        </p:nvSpPr>
        <p:spPr>
          <a:xfrm>
            <a:off x="1619640" y="4206240"/>
            <a:ext cx="508680" cy="146880"/>
          </a:xfrm>
          <a:prstGeom prst="rightArrow">
            <a:avLst>
              <a:gd name="adj1" fmla="val 50000"/>
              <a:gd name="adj2" fmla="val 50000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0" name="CustomShape 4"/>
          <p:cNvSpPr/>
          <p:nvPr/>
        </p:nvSpPr>
        <p:spPr>
          <a:xfrm>
            <a:off x="996480" y="5094000"/>
            <a:ext cx="4001760" cy="1187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Notieren Sie zuerst die Farbmischung</a:t>
            </a:r>
            <a:br/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für die folgenden Farben und vergleichen</a:t>
            </a:r>
            <a:br/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Sie dann am Farbmischer:</a:t>
            </a:r>
            <a:br/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braun, oliv, grau, bordeauxrot, pink</a:t>
            </a:r>
            <a:endParaRPr b="0" lang="de-DE" sz="1800" spc="-1" strike="noStrike">
              <a:latin typeface="Arial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Application>LibreOffice/6.0.3.2$Windows_X86_64 LibreOffice_project/8f48d515416608e3a835360314dac7e47fd0b821</Application>
  <Words>142</Words>
  <Paragraphs>34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2018-01-31T18:31:28Z</dcterms:created>
  <dc:creator>Lehrer</dc:creator>
  <dc:description/>
  <dc:language>de-DE</dc:language>
  <cp:lastModifiedBy/>
  <dcterms:modified xsi:type="dcterms:W3CDTF">2018-05-04T19:31:38Z</dcterms:modified>
  <cp:revision>20</cp:revision>
  <dc:subject/>
  <dc:title>Bildinformationen verändern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Bildschirmpräsentation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7</vt:i4>
  </property>
</Properties>
</file>